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364" r:id="rId3"/>
    <p:sldId id="350" r:id="rId4"/>
    <p:sldId id="337" r:id="rId5"/>
    <p:sldId id="328" r:id="rId6"/>
    <p:sldId id="338" r:id="rId7"/>
    <p:sldId id="272" r:id="rId8"/>
    <p:sldId id="291" r:id="rId9"/>
    <p:sldId id="346" r:id="rId10"/>
    <p:sldId id="362" r:id="rId11"/>
    <p:sldId id="363" r:id="rId12"/>
    <p:sldId id="352" r:id="rId13"/>
    <p:sldId id="331" r:id="rId14"/>
    <p:sldId id="355" r:id="rId15"/>
    <p:sldId id="318" r:id="rId16"/>
    <p:sldId id="294" r:id="rId17"/>
    <p:sldId id="339" r:id="rId18"/>
    <p:sldId id="360" r:id="rId19"/>
    <p:sldId id="334" r:id="rId20"/>
    <p:sldId id="336" r:id="rId21"/>
    <p:sldId id="307" r:id="rId22"/>
    <p:sldId id="333" r:id="rId23"/>
    <p:sldId id="311" r:id="rId2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FF6600"/>
    <a:srgbClr val="FF9999"/>
    <a:srgbClr val="96BBE4"/>
    <a:srgbClr val="DAE3F3"/>
    <a:srgbClr val="F6CEBC"/>
    <a:srgbClr val="2A0DD7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79883" autoAdjust="0"/>
  </p:normalViewPr>
  <p:slideViewPr>
    <p:cSldViewPr snapToGrid="0">
      <p:cViewPr varScale="1">
        <p:scale>
          <a:sx n="38" d="100"/>
          <a:sy n="38" d="100"/>
        </p:scale>
        <p:origin x="84" y="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13708228547141"/>
          <c:y val="0.13447571393087898"/>
          <c:w val="0.61423796505647454"/>
          <c:h val="0.717542125376527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6600"/>
            </a:solidFill>
          </c:spPr>
          <c:explosion val="21"/>
          <c:dPt>
            <c:idx val="0"/>
            <c:bubble3D val="0"/>
            <c:explosion val="14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9E-484C-9133-EBCE50646407}"/>
              </c:ext>
            </c:extLst>
          </c:dPt>
          <c:dPt>
            <c:idx val="1"/>
            <c:bubble3D val="0"/>
            <c:explosion val="1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9E-484C-9133-EBCE50646407}"/>
              </c:ext>
            </c:extLst>
          </c:dPt>
          <c:dPt>
            <c:idx val="2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E-484C-9133-EBCE50646407}"/>
              </c:ext>
            </c:extLst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9E-484C-9133-EBCE50646407}"/>
                </c:ext>
              </c:extLst>
            </c:dLbl>
            <c:dLbl>
              <c:idx val="1"/>
              <c:layout>
                <c:manualLayout>
                  <c:x val="-0.13336456462139717"/>
                  <c:y val="6.63958513215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9E-484C-9133-EBCE50646407}"/>
                </c:ext>
              </c:extLst>
            </c:dLbl>
            <c:dLbl>
              <c:idx val="2"/>
              <c:layout>
                <c:manualLayout>
                  <c:x val="0.18658108931716677"/>
                  <c:y val="-0.194157985072273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9E-484C-9133-EBCE50646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0.16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9E-484C-9133-EBCE506464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0495241216627"/>
          <c:y val="0.8553636672256264"/>
          <c:w val="0.63317377327280711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DC0-B20E-DD7B32FE0B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7-4DC0-B20E-DD7B32FE0B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7-4DC0-B20E-DD7B32FE0BE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47-4DC0-B20E-DD7B32FE0BE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47-4DC0-B20E-DD7B32FE0BE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47-4DC0-B20E-DD7B32FE0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47-4DC0-B20E-DD7B32FE0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9088"/>
        <c:axId val="-1961368880"/>
      </c:barChart>
      <c:catAx>
        <c:axId val="-196135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8880"/>
        <c:crosses val="autoZero"/>
        <c:auto val="1"/>
        <c:lblAlgn val="ctr"/>
        <c:lblOffset val="100"/>
        <c:noMultiLvlLbl val="0"/>
      </c:catAx>
      <c:valAx>
        <c:axId val="-1961368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9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4C82-BA8D-4E5755990C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A-4C82-BA8D-4E5755990C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A-4C82-BA8D-4E5755990C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4.9989116542736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FA-4C82-BA8D-4E5755990C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99782330854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FA-4C82-BA8D-4E5755990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FA-4C82-BA8D-4E5755990C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FA-4C82-BA8D-4E5755990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6368"/>
        <c:axId val="-1961367792"/>
      </c:barChart>
      <c:catAx>
        <c:axId val="-19613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7792"/>
        <c:crosses val="autoZero"/>
        <c:auto val="1"/>
        <c:lblAlgn val="ctr"/>
        <c:lblOffset val="100"/>
        <c:noMultiLvlLbl val="0"/>
      </c:catAx>
      <c:valAx>
        <c:axId val="-1961367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1-46D6-8AED-2876C62D1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1-46D6-8AED-2876C62D1B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F1-46D6-8AED-2876C62D1B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F1-46D6-8AED-2876C62D1BC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F1-46D6-8AED-2876C62D1BC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9993469925642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1-46D6-8AED-2876C62D1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F1-46D6-8AED-2876C62D1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58000"/>
        <c:axId val="-1961356912"/>
      </c:barChart>
      <c:catAx>
        <c:axId val="-19613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6912"/>
        <c:crosses val="autoZero"/>
        <c:auto val="1"/>
        <c:lblAlgn val="ctr"/>
        <c:lblOffset val="100"/>
        <c:noMultiLvlLbl val="0"/>
      </c:catAx>
      <c:valAx>
        <c:axId val="-1961356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5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E-4975-8AD3-CA14B0292EE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E-4975-8AD3-CA14B0292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EE-4975-8AD3-CA14B0292E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EE-4975-8AD3-CA14B0292EE6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EE-4975-8AD3-CA14B0292EE6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EE-4975-8AD3-CA14B0292E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EE-4975-8AD3-CA14B0292EE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EE-4975-8AD3-CA14B0292EE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EE-4975-8AD3-CA14B0292EE6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4EEE-4975-8AD3-CA14B0292EE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4EEE-4975-8AD3-CA14B0292E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I кв. 2025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79</c:v>
                </c:pt>
                <c:pt idx="8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EE-4975-8AD3-CA14B0292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58950288"/>
        <c:axId val="-1958953552"/>
      </c:barChart>
      <c:catAx>
        <c:axId val="-195895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3552"/>
        <c:crosses val="autoZero"/>
        <c:auto val="1"/>
        <c:lblAlgn val="ctr"/>
        <c:lblOffset val="100"/>
        <c:noMultiLvlLbl val="0"/>
      </c:catAx>
      <c:valAx>
        <c:axId val="-19589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95895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C-4E91-8BF0-12B9926AB1B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6BBE4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C-4E91-8BF0-12B9926AB1B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C-4E91-8BF0-12B9926A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-2074553088"/>
        <c:axId val="-2074551456"/>
      </c:barChart>
      <c:catAx>
        <c:axId val="-207455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4551456"/>
        <c:crosses val="autoZero"/>
        <c:auto val="1"/>
        <c:lblAlgn val="ctr"/>
        <c:lblOffset val="100"/>
        <c:noMultiLvlLbl val="0"/>
      </c:catAx>
      <c:valAx>
        <c:axId val="-2074551456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207455308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784451530335566"/>
          <c:y val="0.82900425842824399"/>
          <c:w val="0.74948688748617165"/>
          <c:h val="0.1339123277369173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7-42F8-9A02-D459729D7F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7-42F8-9A02-D459729D7F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7-42F8-9A02-D459729D7F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7-42F8-9A02-D459729D7F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7-42F8-9A02-D459729D7FD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1137</c:v>
                </c:pt>
                <c:pt idx="1">
                  <c:v>602</c:v>
                </c:pt>
                <c:pt idx="2">
                  <c:v>96</c:v>
                </c:pt>
                <c:pt idx="3">
                  <c:v>210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7-42F8-9A02-D459729D7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проверенных ГТС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581696743160024"/>
          <c:y val="1.898899451125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32944228274963E-2"/>
          <c:y val="0.13696322612234679"/>
          <c:w val="0.88142671854734111"/>
          <c:h val="0.7296649092152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80674448767832E-3"/>
                  <c:y val="-3.7216662515201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D-4E36-805A-E7BB5024A1B3}"/>
                </c:ext>
              </c:extLst>
            </c:dLbl>
            <c:dLbl>
              <c:idx val="1"/>
              <c:layout>
                <c:manualLayout>
                  <c:x val="2.5940337224383916E-3"/>
                  <c:y val="-2.9773330012161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ED-4E36-805A-E7BB5024A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1кв. 2024</c:v>
                </c:pt>
                <c:pt idx="1">
                  <c:v>1кв.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669</c:v>
                </c:pt>
                <c:pt idx="1">
                  <c:v>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D-4E36-805A-E7BB5024A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27"/>
        <c:axId val="-337163808"/>
        <c:axId val="-337151840"/>
      </c:barChart>
      <c:catAx>
        <c:axId val="-33716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37151840"/>
        <c:crosses val="autoZero"/>
        <c:auto val="1"/>
        <c:lblAlgn val="ctr"/>
        <c:lblOffset val="100"/>
        <c:noMultiLvlLbl val="0"/>
      </c:catAx>
      <c:valAx>
        <c:axId val="-3371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63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-337161088"/>
        <c:axId val="-337160000"/>
      </c:barChart>
      <c:catAx>
        <c:axId val="-337161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337160000"/>
        <c:crosses val="autoZero"/>
        <c:auto val="1"/>
        <c:lblAlgn val="ctr"/>
        <c:lblOffset val="100"/>
        <c:noMultiLvlLbl val="0"/>
      </c:catAx>
      <c:valAx>
        <c:axId val="-33716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6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кв. 2025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51</c:v>
                </c:pt>
                <c:pt idx="1">
                  <c:v>88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D-4574-B5CB-ABA5CDB2DD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Лист1!$A$3:$A$5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1 кв. 2025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44</c:v>
                </c:pt>
                <c:pt idx="1">
                  <c:v>33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D-4574-B5CB-ABA5CDB2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37158368"/>
        <c:axId val="-337911072"/>
        <c:axId val="0"/>
      </c:bar3DChart>
      <c:catAx>
        <c:axId val="-3371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911072"/>
        <c:crosses val="autoZero"/>
        <c:auto val="1"/>
        <c:lblAlgn val="ctr"/>
        <c:lblOffset val="100"/>
        <c:noMultiLvlLbl val="0"/>
      </c:catAx>
      <c:valAx>
        <c:axId val="-33791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3371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9.0932065350846095E-2"/>
          <c:w val="0.92351990372334136"/>
          <c:h val="0.6910977479714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336284645544112E-2"/>
                  <c:y val="1.29940466121348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D-4177-A8F7-E9F53CB02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09913945988420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D-4177-A8F7-E9F53CB02A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6.3165454252274152E-17"/>
                  <c:y val="1.98696366305243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1D-4177-A8F7-E9F53CB02A3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1D-4177-A8F7-E9F53CB02A3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54282151813705E-3"/>
                  <c:y val="-5.32483070223792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1D-4177-A8F7-E9F53CB02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1D-4177-A8F7-E9F53CB02A3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66269774142324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8D4-4835-8AD9-4521089E1F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1D-4177-A8F7-E9F53CB02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720"/>
        <c:axId val="-1961363440"/>
      </c:barChart>
      <c:catAx>
        <c:axId val="-19613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3440"/>
        <c:crosses val="autoZero"/>
        <c:auto val="1"/>
        <c:lblAlgn val="ctr"/>
        <c:lblOffset val="100"/>
        <c:noMultiLvlLbl val="0"/>
      </c:catAx>
      <c:valAx>
        <c:axId val="-1961363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718-9470-3BE2BD1BF0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A-4718-9470-3BE2BD1BF0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A-4718-9470-3BE2BD1BF0C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9A-4718-9470-3BE2BD1BF0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A-4718-9470-3BE2BD1BF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A-4718-9470-3BE2BD1BF0C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A-4718-9470-3BE2BD1BF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9424"/>
        <c:axId val="-1961354736"/>
      </c:barChart>
      <c:catAx>
        <c:axId val="-196136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54736"/>
        <c:crosses val="autoZero"/>
        <c:auto val="1"/>
        <c:lblAlgn val="ctr"/>
        <c:lblOffset val="100"/>
        <c:noMultiLvlLbl val="0"/>
      </c:catAx>
      <c:valAx>
        <c:axId val="-1961354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9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F-4BD8-B164-E4D7BFAD06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F-4BD8-B164-E4D7BFAD06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4282151813705E-3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F-4BD8-B164-E4D7BFAD06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F-4BD8-B164-E4D7BFAD06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FF-4BD8-B164-E4D7BFAD0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F-4BD8-B164-E4D7BFAD06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F-4BD8-B164-E4D7BFAD0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-1961360176"/>
        <c:axId val="-1961365072"/>
      </c:barChart>
      <c:catAx>
        <c:axId val="-196136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61365072"/>
        <c:crosses val="autoZero"/>
        <c:auto val="1"/>
        <c:lblAlgn val="ctr"/>
        <c:lblOffset val="100"/>
        <c:noMultiLvlLbl val="0"/>
      </c:catAx>
      <c:valAx>
        <c:axId val="-196136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96136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0.1836</cdr:y>
    </cdr:from>
    <cdr:to>
      <cdr:x>0.40034</cdr:x>
      <cdr:y>0.25183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51426" y="1131769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163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0.45821</cdr:x>
      <cdr:y>0.21875</cdr:y>
    </cdr:from>
    <cdr:to>
      <cdr:x>0.62077</cdr:x>
      <cdr:y>0.28698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24804" y="1348499"/>
          <a:ext cx="1498836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0.64911</cdr:x>
      <cdr:y>0.28698</cdr:y>
    </cdr:from>
    <cdr:to>
      <cdr:x>0.81167</cdr:x>
      <cdr:y>0.35521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984897" y="1769102"/>
          <a:ext cx="1498835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0.49181</cdr:x>
      <cdr:y>0.28349</cdr:y>
    </cdr:from>
    <cdr:to>
      <cdr:x>0.63238</cdr:x>
      <cdr:y>0.43418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828" y="1070697"/>
          <a:ext cx="688210" cy="56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0.36723</cdr:x>
      <cdr:y>0.24927</cdr:y>
    </cdr:from>
    <cdr:to>
      <cdr:x>0.78708</cdr:x>
      <cdr:y>0.7422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47C15316-E8BF-9596-917A-56F705042120}"/>
            </a:ext>
          </a:extLst>
        </cdr:cNvPr>
        <cdr:cNvCxnSpPr/>
      </cdr:nvCxnSpPr>
      <cdr:spPr>
        <a:xfrm xmlns:a="http://schemas.openxmlformats.org/drawingml/2006/main" flipV="1">
          <a:off x="1879055" y="995922"/>
          <a:ext cx="2148267" cy="196941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0.77798</cdr:x>
      <cdr:y>0.19045</cdr:y>
    </cdr:from>
    <cdr:to>
      <cdr:x>0.91855</cdr:x>
      <cdr:y>0.38147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808882" y="719310"/>
          <a:ext cx="688211" cy="721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0.8155</cdr:x>
      <cdr:y>0.4561</cdr:y>
    </cdr:from>
    <cdr:to>
      <cdr:x>0.86699</cdr:x>
      <cdr:y>0.5514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1970" y="2313870"/>
          <a:ext cx="558273" cy="48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162</a:t>
          </a:r>
        </a:p>
        <a:p xmlns:a="http://schemas.openxmlformats.org/drawingml/2006/main"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0.44336</cdr:x>
      <cdr:y>0.07239</cdr:y>
    </cdr:from>
    <cdr:to>
      <cdr:x>0.5166</cdr:x>
      <cdr:y>0.15711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2505571" y="394494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0.53797</cdr:x>
      <cdr:y>0.47955</cdr:y>
    </cdr:from>
    <cdr:to>
      <cdr:x>0.61121</cdr:x>
      <cdr:y>0.56427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3040264" y="2613151"/>
          <a:ext cx="413903" cy="4616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3"/>
            <a:ext cx="2972547" cy="49784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8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8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9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2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7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6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1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1"/>
            <a:ext cx="12192000" cy="1063643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0" y="119443"/>
            <a:ext cx="8401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за </a:t>
            </a:r>
            <a:r>
              <a:rPr lang="en-US" altLang="ru-RU" b="1" dirty="0">
                <a:latin typeface="Times New Roman" panose="02020603050405020304" pitchFamily="18" charset="0"/>
              </a:rPr>
              <a:t>I </a:t>
            </a:r>
            <a:r>
              <a:rPr lang="ru-RU" altLang="ru-RU" b="1" dirty="0">
                <a:latin typeface="Times New Roman" panose="02020603050405020304" pitchFamily="18" charset="0"/>
              </a:rPr>
              <a:t>квартал 2025 года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3" y="2887097"/>
            <a:ext cx="2032000" cy="20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BBBDA-4CC3-7E79-CDFA-4CCBDE7F1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874" y="4952941"/>
            <a:ext cx="11357832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2" y="988087"/>
            <a:ext cx="12192791" cy="608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" y="-29166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278497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показатели надзорной деятельности по направлению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51519"/>
              </p:ext>
            </p:extLst>
          </p:nvPr>
        </p:nvGraphicFramePr>
        <p:xfrm>
          <a:off x="107282" y="1017257"/>
          <a:ext cx="6830547" cy="5961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76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+314%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4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7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+ 2533%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5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+47%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+ 500%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2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+ 500%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9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9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6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146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+547%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уплаченных (взысканных)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+100</a:t>
                      </a:r>
                      <a:r>
                        <a:rPr lang="ru-R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Скругленный прямоугольник 1"/>
          <p:cNvSpPr/>
          <p:nvPr/>
        </p:nvSpPr>
        <p:spPr>
          <a:xfrm>
            <a:off x="7634628" y="949086"/>
            <a:ext cx="3912973" cy="173196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                 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кв.2024/ </a:t>
            </a:r>
            <a:r>
              <a:rPr lang="en-US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кв. 2025)</a:t>
            </a:r>
            <a:endParaRPr lang="ru-RU" sz="1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1478/3456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8/12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46/100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7817450"/>
              </p:ext>
            </p:extLst>
          </p:nvPr>
        </p:nvGraphicFramePr>
        <p:xfrm>
          <a:off x="7012697" y="2983519"/>
          <a:ext cx="5116780" cy="399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Скругленный прямоугольник 19"/>
          <p:cNvSpPr/>
          <p:nvPr/>
        </p:nvSpPr>
        <p:spPr>
          <a:xfrm>
            <a:off x="7705725" y="1073511"/>
            <a:ext cx="3581096" cy="188084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2594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8919"/>
            <a:ext cx="12191208" cy="6010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5"/>
            <a:ext cx="12192000" cy="5987939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54242"/>
            <a:ext cx="8400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</a:rPr>
              <a:t>Информация по результатам межведомственных выездных оценок органов местного самоуправления Московской области в период подготовки </a:t>
            </a:r>
            <a:br>
              <a:rPr lang="ru-RU" altLang="ru-RU" b="1" dirty="0">
                <a:latin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</a:rPr>
              <a:t>к прохождению весеннего половодья и паводка 2025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184791"/>
              </p:ext>
            </p:extLst>
          </p:nvPr>
        </p:nvGraphicFramePr>
        <p:xfrm>
          <a:off x="-791" y="977572"/>
          <a:ext cx="12192001" cy="599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ГТС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Кашира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Коломна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Одинцово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Раменское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Егорьевск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(Видное)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Сергеев-Посад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Наро-Фоминск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Руза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Богородск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Дмитров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Талдом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Балашиха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9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Щелково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9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19" marR="337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810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10608</a:t>
                      </a:r>
                    </a:p>
                  </a:txBody>
                  <a:tcPr marL="44959" marR="449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1" y="188103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66354672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81076"/>
            <a:ext cx="12191208" cy="58769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ОМС и подведомственных МУ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107034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Направление предостережений органам местного самоуправления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и подведомственным муниципальным учреждениям в 2024 году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4933135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28248" y="31549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03052061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4763"/>
            <a:ext cx="12191208" cy="5883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5109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Изменения законодательства контрольной (надзорной) деятельности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в области безопасности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3391215" y="996923"/>
            <a:ext cx="8771583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мая 2023 г. № 191-ФЗ </a:t>
            </a:r>
            <a:endParaRPr lang="ru-RU" altLang="ru-RU" sz="1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вид нормативного правового акта - федеральные нормы и правила в области безопасности ГТС (ФНП);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требования к экспертам в этой области (в частности, требование об их аттестации);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Разграничены понятия класса ответственности ГТС, устанавливаемого при проектировании, и класса ГТС, определяемого по результатам декларирования их безопасности;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Уточнился понятийный аппарат законодательства о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18 ноября 2024 г. № 349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новый индикатор риска нарушения обязательных требований.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9 сентября 2024 г. № 274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новая форма проверочного листа в области обеспечения безопасности ГТС.</a:t>
            </a:r>
          </a:p>
          <a:p>
            <a:pPr marL="285750" indent="-285750">
              <a:spcBef>
                <a:spcPct val="0"/>
              </a:spcBef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Ростехнадзора от 15 ноября 2024 г. № 347</a:t>
            </a:r>
          </a:p>
          <a:p>
            <a:pPr marL="285750" indent="-285750">
              <a:spcBef>
                <a:spcPct val="0"/>
              </a:spcBef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методика определения оцененного в рублях максимального вреда, который может быть причинен жизни, здоровью физических лиц, окружающей среде, имуществу физических и юридических лиц при аварии ГТС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-394983" y="2013367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-371581" y="3719102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6 января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1" name="TextBox 26"/>
          <p:cNvSpPr txBox="1">
            <a:spLocks noChangeArrowheads="1"/>
          </p:cNvSpPr>
          <p:nvPr/>
        </p:nvSpPr>
        <p:spPr bwMode="auto">
          <a:xfrm>
            <a:off x="-357099" y="596200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марта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-371581" y="4739059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8 февраля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2025 года</a:t>
            </a:r>
            <a:endParaRPr lang="ru-RU" altLang="ru-RU" b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112582" y="2190855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60599" y="1143000"/>
            <a:ext cx="0" cy="2379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263837" y="3736086"/>
            <a:ext cx="0" cy="590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63837" y="4706144"/>
            <a:ext cx="0" cy="713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260599" y="5845480"/>
            <a:ext cx="3238" cy="879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трелка вправо 53"/>
          <p:cNvSpPr/>
          <p:nvPr/>
        </p:nvSpPr>
        <p:spPr>
          <a:xfrm>
            <a:off x="2111122" y="3891638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2113355" y="4904337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2116478" y="6142869"/>
            <a:ext cx="820191" cy="27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30637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06519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Предоставление государственной услуги по утверждению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деклараций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70603" y="3739910"/>
            <a:ext cx="5627909" cy="2764308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009452787"/>
              </p:ext>
            </p:extLst>
          </p:nvPr>
        </p:nvGraphicFramePr>
        <p:xfrm>
          <a:off x="172602" y="1172782"/>
          <a:ext cx="5651325" cy="5449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03445" y="3034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5373" y="32944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21968" y="1949779"/>
            <a:ext cx="3548888" cy="134463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280551" y="1941809"/>
            <a:ext cx="3390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заявлений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(↑ в 2 раза)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2025 г.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68075" y="3731055"/>
            <a:ext cx="54671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+ 8 ЦА РТН)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г. в РРГТС внесено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ЦУ РТН + 1 ЦА РТН)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Центральное управление Ростехнадзора в 2024 году поступило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утверждение ДБ, из них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 о предоставлении документов, оформленных надлежащим образом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кв. 2025 г. поступило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заявления на утверждение ДБ, из них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запросов о предоставлении документов, оформленных надлежащим образом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715601" y="50988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A02AB62-464C-3542-F70B-C9B638DB875A}"/>
              </a:ext>
            </a:extLst>
          </p:cNvPr>
          <p:cNvSpPr txBox="1"/>
          <p:nvPr/>
        </p:nvSpPr>
        <p:spPr>
          <a:xfrm>
            <a:off x="4223158" y="44990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4312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заполнение заявления об утверждении декларации безопасности ГТС;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Неверный порядок предоставления экспертизы декларации безопасности;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размера вероятного вреда при аварии на ГТС разработан не в соответствии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действующей методикой;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или не определены количественные значения характеристик ГТС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водохранилища (НПУ, ФПУ, пропускная способность и т.д.);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определены текущие качественные и количественные критерии безопасности ГТС;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несоответствий показателей и значений декларации безопасности ГТС </a:t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приложениями (критерии безопасности, акт регулярного обследования);</a:t>
            </a:r>
          </a:p>
          <a:p>
            <a:pPr marL="742950" lvl="1" indent="-285750">
              <a:buFontTx/>
              <a:buChar char="-"/>
            </a:pP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неполного комплекта документов.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0211"/>
            <a:ext cx="840025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Основные ошибки при разработке и подаче на утверждение </a:t>
            </a:r>
            <a:br>
              <a:rPr lang="ru-RU" altLang="ru-RU" sz="2300" b="1" dirty="0">
                <a:latin typeface="Times New Roman" panose="02020603050405020304" pitchFamily="18" charset="0"/>
              </a:rPr>
            </a:br>
            <a:r>
              <a:rPr lang="ru-RU" altLang="ru-RU" sz="2300" b="1" dirty="0">
                <a:latin typeface="Times New Roman" panose="02020603050405020304" pitchFamily="18" charset="0"/>
              </a:rPr>
              <a:t>Декларации безопасности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9079958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9404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</a:p>
        </p:txBody>
      </p:sp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1732605"/>
            <a:ext cx="5719325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75" y="1732605"/>
            <a:ext cx="6006550" cy="43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44838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бесхозяйных гидротехнических сооружений в разрезе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2020 -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кв. 2025 гг.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06686729"/>
              </p:ext>
            </p:extLst>
          </p:nvPr>
        </p:nvGraphicFramePr>
        <p:xfrm>
          <a:off x="104908" y="1030841"/>
          <a:ext cx="3686044" cy="293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99655510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215654637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24841858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525289246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840307717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5" y="113043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 с 2017 года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</a:p>
          <a:p>
            <a:pPr algn="ctr"/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69941432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 раз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316937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87"/>
            <a:ext cx="12191999" cy="5916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8640" y="22503"/>
            <a:ext cx="741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«Типовое облачное решение по автоматизации контрольной (надзорной) деятельности» (ГИС ТОР КНД)</a:t>
            </a:r>
          </a:p>
        </p:txBody>
      </p:sp>
    </p:spTree>
    <p:extLst>
      <p:ext uri="{BB962C8B-B14F-4D97-AF65-F5344CB8AC3E}">
        <p14:creationId xmlns:p14="http://schemas.microsoft.com/office/powerpoint/2010/main" val="502328063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(119) </a:t>
            </a:r>
            <a:r>
              <a:rPr lang="ru-RU" sz="2000" dirty="0">
                <a:solidFill>
                  <a:srgbClr val="C00000"/>
                </a:solidFill>
              </a:rPr>
              <a:t>(18)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(1311) </a:t>
            </a:r>
            <a:r>
              <a:rPr lang="ru-RU" sz="2000" dirty="0">
                <a:solidFill>
                  <a:srgbClr val="C00000"/>
                </a:solidFill>
              </a:rPr>
              <a:t>(43)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(67) </a:t>
            </a:r>
            <a:r>
              <a:rPr lang="ru-RU" sz="2000" dirty="0">
                <a:solidFill>
                  <a:srgbClr val="C00000"/>
                </a:solidFill>
              </a:rPr>
              <a:t>(7)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(30)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(64) </a:t>
            </a:r>
            <a:r>
              <a:rPr lang="ru-RU" sz="2000" dirty="0">
                <a:solidFill>
                  <a:srgbClr val="C00000"/>
                </a:solidFill>
              </a:rPr>
              <a:t>(5)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(39)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1630 </a:t>
            </a:r>
            <a:r>
              <a:rPr lang="ru-RU" sz="2000" dirty="0">
                <a:solidFill>
                  <a:srgbClr val="C00000"/>
                </a:solidFill>
              </a:rPr>
              <a:t>Бесхозяйных ГТС: 73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05058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52" y="240629"/>
            <a:ext cx="840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нарушений обязательных требований</a:t>
            </a:r>
          </a:p>
        </p:txBody>
      </p:sp>
      <p:sp>
        <p:nvSpPr>
          <p:cNvPr id="3" name="Овал 2"/>
          <p:cNvSpPr/>
          <p:nvPr/>
        </p:nvSpPr>
        <p:spPr>
          <a:xfrm>
            <a:off x="4944845" y="1637917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4845" y="278385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63908" y="1633513"/>
            <a:ext cx="361950" cy="604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906" y="278105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6363" y="1313343"/>
            <a:ext cx="6135111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 трем или более критериям безопасности гидротехнического сооружения предельных значений количественных показателей состояния гидротехнического сооружения, соответствующих допустимому уровню риска аварии гидротехнического сооружения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5955" y="2391394"/>
            <a:ext cx="613511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в течение более 30 дней подряд нормального подпорного уровня, установленного проектной документацией,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величину более тридцати процентов расстояния между нормальным подпорным уровнем и форсированным подпорным уровнем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водохранилищах образованными гидротехническими сооружениями.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основании данных из открытых источников)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955" y="3893876"/>
            <a:ext cx="613511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понижения уровня воды в водохранилище, образованном гидротехническим сооружением III или IV класса, на величину более 90 процентов расстояния между нормальным подпорным уровнем и уровнем мертвого объема, установленными проектной документацией для данного гидротехнического сооружения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3906" y="4281137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4948187" y="4273265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30505" y="5684808"/>
            <a:ext cx="600075" cy="6000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033256" y="5684808"/>
            <a:ext cx="36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5955" y="5207903"/>
            <a:ext cx="613511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Выявление должностным лицом Ростехнадзора факта смены эксплуатирующей гидротехническое сооружение организации </a:t>
            </a:r>
            <a:br>
              <a:rPr lang="ru-RU" sz="1400" dirty="0"/>
            </a:br>
            <a:r>
              <a:rPr lang="ru-RU" sz="1400" dirty="0"/>
              <a:t>и не поступление от новой эксплуатирующей гидротехническое сооружение организации в Ростехнадзор либо его территориальный орган заявления о проведении преддекларационного обследования гидротехнического сооружения в течение трех месяцев с даты смены эксплуатирующей гидротехническое сооружение организации.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" y="1140279"/>
            <a:ext cx="3861735" cy="5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2060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1" y="136595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внешних воздействий на ГТС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разработку и дополнение Планов локализации (ликвидации) аварийных ситуаций на ГТС;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 при необходимости, дежурства специалистов во внеурочное время.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-1" y="941169"/>
            <a:ext cx="12192001" cy="5905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0500" y="2934281"/>
            <a:ext cx="7450185" cy="9795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289935" y="506803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99367" y="138870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2" y="2898165"/>
            <a:ext cx="7450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29 ноября 2024 г. № 588-п «О внесении изменений в постановление Правительства Ивановской области от 20.12.2022 № 758-п 2Об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собственника, или собственник которых неизвестен, либо от права собственности на которые собственник отказался»»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27 марта 2024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399-п «Об утверждении государственной программы Ярославской области «Охрана окружающей среды в Ярославской области»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2024 - 2030 годы и о признании утратившими силу отдельных постановлений Правительства области»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7423" y="5006478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№ 240-пп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2024-2030гг.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2024-2030гг.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</a:rPr>
              <a:t>2023-2026гг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38121" y="5684651"/>
            <a:ext cx="7450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2023-2025гг.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0"/>
            <a:ext cx="12192000" cy="1178821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117670"/>
            <a:ext cx="12192000" cy="5740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52" y="136595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       за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квартал 2025 года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3659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поднадзорных гидротехнических сооружений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с распределением по классам и отраслям применения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61910"/>
              </p:ext>
            </p:extLst>
          </p:nvPr>
        </p:nvGraphicFramePr>
        <p:xfrm>
          <a:off x="0" y="970336"/>
          <a:ext cx="12192000" cy="5879799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6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8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1311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None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68164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981078"/>
            <a:ext cx="12192000" cy="591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160" y="15264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Количество внесенных ГТС в Российский регистр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61538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675423" y="6410856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не внесенных ГТС в РРГТС –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49582506"/>
              </p:ext>
            </p:extLst>
          </p:nvPr>
        </p:nvGraphicFramePr>
        <p:xfrm>
          <a:off x="-484073" y="661944"/>
          <a:ext cx="7495819" cy="599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70531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0605040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3" y="142027"/>
            <a:ext cx="8401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гидротехнических сооружениях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 descr="C:\Users\user\Desktop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06" y="1844137"/>
            <a:ext cx="2178738" cy="389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7fe9c35a-ab93-48b1-9220-81070ab7e32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46" y="1820126"/>
            <a:ext cx="2287893" cy="391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521D8-3CE9-3F7A-1D84-B22FD3FCC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1895627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7D6252-6529-D1FF-4C6A-DBC4574E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4761" y="1844137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90266"/>
            <a:ext cx="8400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Правообладатели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36275" y="1526657"/>
            <a:ext cx="2666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ФЕДЕРАЛЬНАЯ/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3 %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66 %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54098606"/>
              </p:ext>
            </p:extLst>
          </p:nvPr>
        </p:nvGraphicFramePr>
        <p:xfrm>
          <a:off x="5416450" y="2349910"/>
          <a:ext cx="4946228" cy="41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21%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125516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Основные нарушения, выявленные при осуществлении надзора </a:t>
            </a:r>
            <a:br>
              <a:rPr lang="ru-RU" altLang="ru-RU" sz="2000" b="1" dirty="0">
                <a:latin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</a:rPr>
              <a:t>за гидротехническими сооружениями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7653" y="1219961"/>
            <a:ext cx="116217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ГТС осуществляется в нарушение утвержденных федеральных норм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произведен и не согласован в установленном порядке расчет размера вероятного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полис обязательного страхования гражданской ответственности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причинение вреда в результате аварии на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обеспечена необходимая квалификация работников, обслуживающих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проведено преддекларационное обследование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утвержденная в установленном порядке декларация безопасности ГТС;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ГТС не внесены в Российский регистр гидротехнических сооружений;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проводятся работы по текущему ремонту тела плотины и водосборного сооружения, что отрицательно сказывается как на состоянии водного объекта,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на состоянии ГТС.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13394</TotalTime>
  <Words>2232</Words>
  <Application>Microsoft Office PowerPoint</Application>
  <PresentationFormat>Широкоэкранный</PresentationFormat>
  <Paragraphs>651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Пользователь</cp:lastModifiedBy>
  <cp:revision>496</cp:revision>
  <cp:lastPrinted>2024-02-06T13:38:30Z</cp:lastPrinted>
  <dcterms:created xsi:type="dcterms:W3CDTF">2018-12-06T15:25:48Z</dcterms:created>
  <dcterms:modified xsi:type="dcterms:W3CDTF">2025-06-09T09:52:59Z</dcterms:modified>
</cp:coreProperties>
</file>